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333"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221" autoAdjust="0"/>
    <p:restoredTop sz="85174"/>
  </p:normalViewPr>
  <p:slideViewPr>
    <p:cSldViewPr snapToGrid="0" snapToObjects="1">
      <p:cViewPr varScale="1">
        <p:scale>
          <a:sx n="63" d="100"/>
          <a:sy n="63" d="100"/>
        </p:scale>
        <p:origin x="1212"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1/28/2023</a:t>
            </a:fld>
            <a:endParaRPr lang="en-US"/>
          </a:p>
        </p:txBody>
      </p:sp>
      <p:sp>
        <p:nvSpPr>
          <p:cNvPr id="4" name="Footer Placeholder 3">
            <a:extLst>
              <a:ext uri="{FF2B5EF4-FFF2-40B4-BE49-F238E27FC236}">
                <a16:creationId xmlns:a16="http://schemas.microsoft.com/office/drawing/2014/main" xmlns=""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eg>
</file>

<file path=ppt/media/image13.jpeg>
</file>

<file path=ppt/media/image14.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10"/>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14050050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1/28/2023</a:t>
            </a:fld>
            <a:endParaRPr lang="en-US"/>
          </a:p>
        </p:txBody>
      </p:sp>
      <p:sp>
        <p:nvSpPr>
          <p:cNvPr id="5" name="Footer Placeholder 4">
            <a:extLst>
              <a:ext uri="{FF2B5EF4-FFF2-40B4-BE49-F238E27FC236}">
                <a16:creationId xmlns:a16="http://schemas.microsoft.com/office/drawing/2014/main" xmlns=""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1/28/2023</a:t>
            </a:fld>
            <a:endParaRPr lang="en-US"/>
          </a:p>
        </p:txBody>
      </p:sp>
      <p:sp>
        <p:nvSpPr>
          <p:cNvPr id="5" name="Footer Placeholder 4">
            <a:extLst>
              <a:ext uri="{FF2B5EF4-FFF2-40B4-BE49-F238E27FC236}">
                <a16:creationId xmlns:a16="http://schemas.microsoft.com/office/drawing/2014/main" xmlns=""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xmlns=""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xmlns=""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1/28/2023</a:t>
            </a:fld>
            <a:endParaRPr lang="en-US"/>
          </a:p>
        </p:txBody>
      </p:sp>
      <p:sp>
        <p:nvSpPr>
          <p:cNvPr id="5" name="Footer Placeholder 4">
            <a:extLst>
              <a:ext uri="{FF2B5EF4-FFF2-40B4-BE49-F238E27FC236}">
                <a16:creationId xmlns:a16="http://schemas.microsoft.com/office/drawing/2014/main" xmlns=""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1/28/2023</a:t>
            </a:fld>
            <a:endParaRPr lang="en-US"/>
          </a:p>
        </p:txBody>
      </p:sp>
      <p:sp>
        <p:nvSpPr>
          <p:cNvPr id="5" name="Footer Placeholder 4">
            <a:extLst>
              <a:ext uri="{FF2B5EF4-FFF2-40B4-BE49-F238E27FC236}">
                <a16:creationId xmlns:a16="http://schemas.microsoft.com/office/drawing/2014/main" xmlns=""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1/28/2023</a:t>
            </a:fld>
            <a:endParaRPr lang="en-US"/>
          </a:p>
        </p:txBody>
      </p:sp>
      <p:sp>
        <p:nvSpPr>
          <p:cNvPr id="6" name="Footer Placeholder 5">
            <a:extLst>
              <a:ext uri="{FF2B5EF4-FFF2-40B4-BE49-F238E27FC236}">
                <a16:creationId xmlns:a16="http://schemas.microsoft.com/office/drawing/2014/main" xmlns=""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xmlns=""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1/28/2023</a:t>
            </a:fld>
            <a:endParaRPr lang="en-US"/>
          </a:p>
        </p:txBody>
      </p:sp>
      <p:sp>
        <p:nvSpPr>
          <p:cNvPr id="8" name="Footer Placeholder 7">
            <a:extLst>
              <a:ext uri="{FF2B5EF4-FFF2-40B4-BE49-F238E27FC236}">
                <a16:creationId xmlns:a16="http://schemas.microsoft.com/office/drawing/2014/main" xmlns=""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xmlns=""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xmlns=""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1/28/2023</a:t>
            </a:fld>
            <a:endParaRPr lang="en-US"/>
          </a:p>
        </p:txBody>
      </p:sp>
      <p:sp>
        <p:nvSpPr>
          <p:cNvPr id="4" name="Footer Placeholder 3">
            <a:extLst>
              <a:ext uri="{FF2B5EF4-FFF2-40B4-BE49-F238E27FC236}">
                <a16:creationId xmlns:a16="http://schemas.microsoft.com/office/drawing/2014/main" xmlns=""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xmlns=""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1/28/2023</a:t>
            </a:fld>
            <a:endParaRPr lang="en-US"/>
          </a:p>
        </p:txBody>
      </p:sp>
      <p:sp>
        <p:nvSpPr>
          <p:cNvPr id="3" name="Footer Placeholder 2">
            <a:extLst>
              <a:ext uri="{FF2B5EF4-FFF2-40B4-BE49-F238E27FC236}">
                <a16:creationId xmlns:a16="http://schemas.microsoft.com/office/drawing/2014/main" xmlns=""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xmlns=""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1/28/2023</a:t>
            </a:fld>
            <a:endParaRPr lang="en-US"/>
          </a:p>
        </p:txBody>
      </p:sp>
      <p:sp>
        <p:nvSpPr>
          <p:cNvPr id="6" name="Footer Placeholder 5">
            <a:extLst>
              <a:ext uri="{FF2B5EF4-FFF2-40B4-BE49-F238E27FC236}">
                <a16:creationId xmlns:a16="http://schemas.microsoft.com/office/drawing/2014/main" xmlns=""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1/28/2023</a:t>
            </a:fld>
            <a:endParaRPr lang="en-US"/>
          </a:p>
        </p:txBody>
      </p:sp>
      <p:sp>
        <p:nvSpPr>
          <p:cNvPr id="6" name="Footer Placeholder 5">
            <a:extLst>
              <a:ext uri="{FF2B5EF4-FFF2-40B4-BE49-F238E27FC236}">
                <a16:creationId xmlns:a16="http://schemas.microsoft.com/office/drawing/2014/main" xmlns=""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xmlns="" id="{2C36AF9D-A911-994B-90EA-013D4CDA5604}"/>
              </a:ext>
            </a:extLst>
          </p:cNvPr>
          <p:cNvSpPr txBox="1"/>
          <p:nvPr/>
        </p:nvSpPr>
        <p:spPr>
          <a:xfrm>
            <a:off x="25292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BLAISE Jacky</a:t>
            </a:r>
          </a:p>
          <a:p>
            <a:r>
              <a:rPr lang="en-US" dirty="0">
                <a:solidFill>
                  <a:schemeClr val="bg2"/>
                </a:solidFill>
                <a:latin typeface="Abadi" panose="020B0604020104020204" pitchFamily="34" charset="0"/>
                <a:ea typeface="SF Pro" pitchFamily="2" charset="0"/>
                <a:cs typeface="SF Pro" pitchFamily="2" charset="0"/>
              </a:rPr>
              <a:t>January 2023</a:t>
            </a:r>
          </a:p>
        </p:txBody>
      </p:sp>
      <p:pic>
        <p:nvPicPr>
          <p:cNvPr id="2" name="Picture 2" descr="IBM Skills Network Logo - Horizontal-noai copy.png">
            <a:extLst>
              <a:ext uri="{FF2B5EF4-FFF2-40B4-BE49-F238E27FC236}">
                <a16:creationId xmlns:a16="http://schemas.microsoft.com/office/drawing/2014/main" xmlns=""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825625"/>
            <a:ext cx="8975652" cy="4351338"/>
          </a:xfrm>
          <a:prstGeom prst="rect">
            <a:avLst/>
          </a:prstGeom>
        </p:spPr>
        <p:txBody>
          <a:bodyPr/>
          <a:lstStyle/>
          <a:p>
            <a:pPr lvl="0"/>
            <a:r>
              <a:rPr lang="en-US" sz="2200" dirty="0" smtClean="0">
                <a:solidFill>
                  <a:srgbClr val="A5A5A5">
                    <a:lumMod val="25000"/>
                  </a:srgbClr>
                </a:solidFill>
                <a:latin typeface="Abadi" panose="020B0604020104020204" pitchFamily="34" charset="0"/>
              </a:rPr>
              <a:t>We did exploratory </a:t>
            </a:r>
            <a:r>
              <a:rPr lang="en-US" sz="2200" dirty="0">
                <a:solidFill>
                  <a:srgbClr val="A5A5A5">
                    <a:lumMod val="25000"/>
                  </a:srgbClr>
                </a:solidFill>
                <a:latin typeface="Abadi" panose="020B0604020104020204" pitchFamily="34" charset="0"/>
              </a:rPr>
              <a:t>data analysis and determined the training labels.</a:t>
            </a:r>
          </a:p>
          <a:p>
            <a:pPr lvl="0"/>
            <a:r>
              <a:rPr lang="en-US" sz="2200" dirty="0">
                <a:solidFill>
                  <a:srgbClr val="A5A5A5">
                    <a:lumMod val="25000"/>
                  </a:srgbClr>
                </a:solidFill>
                <a:latin typeface="Abadi" panose="020B0604020104020204" pitchFamily="34" charset="0"/>
              </a:rPr>
              <a:t>We </a:t>
            </a:r>
            <a:r>
              <a:rPr lang="en-US" sz="2200" dirty="0" smtClean="0">
                <a:solidFill>
                  <a:srgbClr val="A5A5A5">
                    <a:lumMod val="25000"/>
                  </a:srgbClr>
                </a:solidFill>
                <a:latin typeface="Abadi" panose="020B0604020104020204" pitchFamily="34" charset="0"/>
              </a:rPr>
              <a:t>count  the </a:t>
            </a:r>
            <a:r>
              <a:rPr lang="en-US" sz="2200" dirty="0">
                <a:solidFill>
                  <a:srgbClr val="A5A5A5">
                    <a:lumMod val="25000"/>
                  </a:srgbClr>
                </a:solidFill>
                <a:latin typeface="Abadi" panose="020B0604020104020204" pitchFamily="34" charset="0"/>
              </a:rPr>
              <a:t>number of launches at each </a:t>
            </a:r>
            <a:r>
              <a:rPr lang="en-US" sz="2200" dirty="0" smtClean="0">
                <a:solidFill>
                  <a:srgbClr val="A5A5A5">
                    <a:lumMod val="25000"/>
                  </a:srgbClr>
                </a:solidFill>
                <a:latin typeface="Abadi" panose="020B0604020104020204" pitchFamily="34" charset="0"/>
              </a:rPr>
              <a:t>site. </a:t>
            </a:r>
            <a:endParaRPr lang="en-US" dirty="0"/>
          </a:p>
          <a:p>
            <a:pPr marL="0" indent="0">
              <a:buNone/>
            </a:pPr>
            <a:endParaRPr lang="en-US" dirty="0" smtClean="0"/>
          </a:p>
          <a:p>
            <a:endParaRPr lang="en-US" dirty="0"/>
          </a:p>
        </p:txBody>
      </p:sp>
      <p:sp>
        <p:nvSpPr>
          <p:cNvPr id="8" name="Title 1">
            <a:extLst>
              <a:ext uri="{FF2B5EF4-FFF2-40B4-BE49-F238E27FC236}">
                <a16:creationId xmlns:a16="http://schemas.microsoft.com/office/drawing/2014/main" xmlns=""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pPr/>
              <a:t>11</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xmlns=""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xmlns=""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rgbClr val="A5A5A5">
                  <a:lumMod val="25000"/>
                </a:srgbClr>
              </a:solidFill>
              <a:latin typeface="Abadi" panose="020B0604020104020204" pitchFamily="34" charset="0"/>
            </a:endParaRPr>
          </a:p>
          <a:p>
            <a:pPr>
              <a:lnSpc>
                <a:spcPct val="100000"/>
              </a:lnSpc>
              <a:spcBef>
                <a:spcPts val="1400"/>
              </a:spcBef>
            </a:pPr>
            <a:endParaRPr lang="en-US" sz="2200" dirty="0">
              <a:solidFill>
                <a:srgbClr val="A5A5A5">
                  <a:lumMod val="25000"/>
                </a:srgbClr>
              </a:solidFill>
              <a:latin typeface="Abadi" panose="020B0604020104020204" pitchFamily="34" charset="0"/>
            </a:endParaRPr>
          </a:p>
          <a:p>
            <a:pPr>
              <a:lnSpc>
                <a:spcPct val="100000"/>
              </a:lnSpc>
              <a:spcBef>
                <a:spcPts val="1400"/>
              </a:spcBef>
            </a:pPr>
            <a:endParaRPr lang="en-US" sz="2200" dirty="0">
              <a:solidFill>
                <a:srgbClr val="A5A5A5">
                  <a:lumMod val="25000"/>
                </a:srgbClr>
              </a:solidFill>
              <a:latin typeface="Abadi" panose="020B0604020104020204" pitchFamily="34" charset="0"/>
            </a:endParaRPr>
          </a:p>
          <a:p>
            <a:pPr>
              <a:lnSpc>
                <a:spcPct val="100000"/>
              </a:lnSpc>
              <a:spcBef>
                <a:spcPts val="1400"/>
              </a:spcBef>
            </a:pPr>
            <a:endParaRPr lang="en-US" sz="2200" dirty="0">
              <a:solidFill>
                <a:srgbClr val="A5A5A5">
                  <a:lumMod val="25000"/>
                </a:srgbClr>
              </a:solidFill>
              <a:latin typeface="Abadi" panose="020B0604020104020204" pitchFamily="34" charset="0"/>
            </a:endParaRPr>
          </a:p>
          <a:p>
            <a:pPr>
              <a:lnSpc>
                <a:spcPct val="100000"/>
              </a:lnSpc>
              <a:spcBef>
                <a:spcPts val="1400"/>
              </a:spcBef>
            </a:pPr>
            <a:endParaRPr lang="en-US" sz="2200" dirty="0">
              <a:solidFill>
                <a:srgbClr val="A5A5A5">
                  <a:lumMod val="25000"/>
                </a:srgbClr>
              </a:solidFill>
              <a:latin typeface="Abadi" panose="020B0604020104020204" pitchFamily="34" charset="0"/>
            </a:endParaRPr>
          </a:p>
          <a:p>
            <a:pPr>
              <a:lnSpc>
                <a:spcPct val="100000"/>
              </a:lnSpc>
              <a:spcBef>
                <a:spcPts val="1400"/>
              </a:spcBef>
            </a:pPr>
            <a:endParaRPr lang="en-US" sz="2200" dirty="0">
              <a:solidFill>
                <a:srgbClr val="A5A5A5">
                  <a:lumMod val="25000"/>
                </a:srgbClr>
              </a:solidFill>
              <a:latin typeface="Abadi" panose="020B0604020104020204" pitchFamily="34" charset="0"/>
            </a:endParaRPr>
          </a:p>
        </p:txBody>
      </p:sp>
      <p:pic>
        <p:nvPicPr>
          <p:cNvPr id="7" name="Picture 6">
            <a:extLst>
              <a:ext uri="{FF2B5EF4-FFF2-40B4-BE49-F238E27FC236}">
                <a16:creationId xmlns:a16="http://schemas.microsoft.com/office/drawing/2014/main" xmlns=""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xmlns=""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04333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a:t>
            </a:r>
            <a:r>
              <a:rPr lang="en-US" sz="2200" dirty="0" err="1">
                <a:solidFill>
                  <a:schemeClr val="accent3">
                    <a:lumMod val="25000"/>
                  </a:schemeClr>
                </a:solidFill>
                <a:latin typeface="Abadi" panose="020B0604020104020204" pitchFamily="34" charset="0"/>
              </a:rPr>
              <a:t>GitHub</a:t>
            </a:r>
            <a:r>
              <a:rPr lang="en-US" sz="2200" dirty="0">
                <a:solidFill>
                  <a:schemeClr val="accent3">
                    <a:lumMod val="25000"/>
                  </a:schemeClr>
                </a:solidFill>
                <a:latin typeface="Abadi" panose="020B0604020104020204" pitchFamily="34" charset="0"/>
              </a:rPr>
              <a:t> URL of your completed EDA with SQL notebook, as an external reference and peer-review purpose</a:t>
            </a:r>
          </a:p>
          <a:p>
            <a:endParaRPr lang="en-US" dirty="0"/>
          </a:p>
          <a:p>
            <a:endParaRPr lang="en-US" dirty="0"/>
          </a:p>
          <a:p>
            <a:endParaRPr lang="en-US" dirty="0"/>
          </a:p>
        </p:txBody>
      </p:sp>
      <p:sp>
        <p:nvSpPr>
          <p:cNvPr id="3" name="Title 1">
            <a:extLst>
              <a:ext uri="{FF2B5EF4-FFF2-40B4-BE49-F238E27FC236}">
                <a16:creationId xmlns:a16="http://schemas.microsoft.com/office/drawing/2014/main" xmlns=""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endParaRPr lang="en-US" dirty="0"/>
          </a:p>
        </p:txBody>
      </p:sp>
      <p:sp>
        <p:nvSpPr>
          <p:cNvPr id="3" name="Title 1">
            <a:extLst>
              <a:ext uri="{FF2B5EF4-FFF2-40B4-BE49-F238E27FC236}">
                <a16:creationId xmlns:a16="http://schemas.microsoft.com/office/drawing/2014/main" xmlns=""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xmlns=""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a:t>
            </a:r>
            <a:r>
              <a:rPr lang="en-US" sz="2200" dirty="0" err="1">
                <a:solidFill>
                  <a:schemeClr val="accent3">
                    <a:lumMod val="25000"/>
                  </a:schemeClr>
                </a:solidFill>
                <a:latin typeface="Abadi" panose="020B0604020104020204" pitchFamily="34" charset="0"/>
              </a:rPr>
              <a:t>hyperparameters</a:t>
            </a:r>
            <a:r>
              <a:rPr lang="en-US" sz="2200" dirty="0">
                <a:solidFill>
                  <a:schemeClr val="accent3">
                    <a:lumMod val="25000"/>
                  </a:schemeClr>
                </a:solidFill>
                <a:latin typeface="Abadi" panose="020B0604020104020204" pitchFamily="34" charset="0"/>
              </a:rPr>
              <a:t>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xmlns=""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xmlns=""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xmlns=""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xmlns=""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xmlns="" id="{B6DE48CB-F37D-4E03-9612-4B2FE0C9C889}"/>
              </a:ext>
            </a:extLst>
          </p:cNvPr>
          <p:cNvPicPr>
            <a:picLocks noChangeAspect="1"/>
          </p:cNvPicPr>
          <p:nvPr/>
        </p:nvPicPr>
        <p:blipFill>
          <a:blip r:embed="rId4"/>
          <a:stretch>
            <a:fillRect/>
          </a:stretch>
        </p:blipFill>
        <p:spPr>
          <a:xfrm>
            <a:off x="885762" y="1853623"/>
            <a:ext cx="9676563" cy="2504423"/>
          </a:xfrm>
          <a:prstGeom prst="rect">
            <a:avLst/>
          </a:prstGeom>
        </p:spPr>
      </p:pic>
      <p:sp>
        <p:nvSpPr>
          <p:cNvPr id="2" name="Rectangle 1"/>
          <p:cNvSpPr/>
          <p:nvPr/>
        </p:nvSpPr>
        <p:spPr>
          <a:xfrm>
            <a:off x="1402080" y="4545478"/>
            <a:ext cx="9326880" cy="646331"/>
          </a:xfrm>
          <a:prstGeom prst="rect">
            <a:avLst/>
          </a:prstGeom>
        </p:spPr>
        <p:txBody>
          <a:bodyPr wrap="square">
            <a:spAutoFit/>
          </a:bodyPr>
          <a:lstStyle/>
          <a:p>
            <a:r>
              <a:rPr lang="en-US"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endParaRPr lang="fr-FR" dirty="0"/>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Payload vs. Launch Site</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xmlns="" id="{5249FA24-F878-44BC-852B-8E69CCAEC695}"/>
              </a:ext>
            </a:extLst>
          </p:cNvPr>
          <p:cNvPicPr>
            <a:picLocks noChangeAspect="1"/>
          </p:cNvPicPr>
          <p:nvPr/>
        </p:nvPicPr>
        <p:blipFill>
          <a:blip r:embed="rId3"/>
          <a:stretch>
            <a:fillRect/>
          </a:stretch>
        </p:blipFill>
        <p:spPr>
          <a:xfrm>
            <a:off x="4481565" y="3179605"/>
            <a:ext cx="6872235" cy="240675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xmlns=""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xmlns="" id="{D5B751AB-189D-48E0-B627-B1B93BAF0FF7}"/>
              </a:ext>
            </a:extLst>
          </p:cNvPr>
          <p:cNvPicPr>
            <a:picLocks noChangeAspect="1"/>
          </p:cNvPicPr>
          <p:nvPr/>
        </p:nvPicPr>
        <p:blipFill>
          <a:blip r:embed="rId3"/>
          <a:stretch>
            <a:fillRect/>
          </a:stretch>
        </p:blipFill>
        <p:spPr>
          <a:xfrm>
            <a:off x="509960" y="1547474"/>
            <a:ext cx="6253212" cy="2494323"/>
          </a:xfrm>
          <a:prstGeom prst="rect">
            <a:avLst/>
          </a:prstGeom>
        </p:spPr>
      </p:pic>
      <p:sp>
        <p:nvSpPr>
          <p:cNvPr id="2" name="Rectangle 1"/>
          <p:cNvSpPr/>
          <p:nvPr/>
        </p:nvSpPr>
        <p:spPr>
          <a:xfrm>
            <a:off x="1097280" y="4706035"/>
            <a:ext cx="8229600" cy="369332"/>
          </a:xfrm>
          <a:prstGeom prst="rect">
            <a:avLst/>
          </a:prstGeom>
        </p:spPr>
        <p:txBody>
          <a:bodyPr wrap="square">
            <a:spAutoFit/>
          </a:bodyPr>
          <a:lstStyle/>
          <a:p>
            <a:pPr>
              <a:spcBef>
                <a:spcPts val="1400"/>
              </a:spcBef>
            </a:pPr>
            <a:r>
              <a:rPr lang="en-US" dirty="0" smtClean="0">
                <a:latin typeface="Abadi" panose="020B0604020104020204" pitchFamily="34" charset="0"/>
              </a:rPr>
              <a:t>the </a:t>
            </a:r>
            <a:r>
              <a:rPr lang="en-US" dirty="0">
                <a:latin typeface="Abadi" panose="020B0604020104020204" pitchFamily="34" charset="0"/>
              </a:rPr>
              <a:t>first successful landing outcome on ground pad was </a:t>
            </a:r>
            <a:r>
              <a:rPr lang="en-US" dirty="0" smtClean="0">
                <a:latin typeface="Abadi" panose="020B0604020104020204" pitchFamily="34" charset="0"/>
              </a:rPr>
              <a:t> December 22, 2015</a:t>
            </a:r>
            <a:endParaRPr lang="en-US" dirty="0">
              <a:latin typeface="Abadi" panose="020B0604020104020204" pitchFamily="34" charset="0"/>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958903" y="1561172"/>
            <a:ext cx="4017889" cy="4464402"/>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 typeface="Arial" panose="020B0604020202020204" pitchFamily="34" charset="0"/>
              <a:buChar char="•"/>
            </a:pPr>
            <a:r>
              <a:rPr lang="en-US" sz="11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 typeface="Arial" panose="020B0604020202020204" pitchFamily="34" charset="0"/>
              <a:buChar char="•"/>
            </a:pPr>
            <a:r>
              <a:rPr lang="en-US" sz="11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 typeface="Arial" panose="020B0604020202020204" pitchFamily="34" charset="0"/>
              <a:buChar char="•"/>
            </a:pPr>
            <a:r>
              <a:rPr lang="en-US" sz="1100" dirty="0">
                <a:solidFill>
                  <a:schemeClr val="accent3">
                    <a:lumMod val="25000"/>
                  </a:schemeClr>
                </a:solidFill>
                <a:latin typeface="Abadi" panose="020B0604020104020204" pitchFamily="34" charset="0"/>
              </a:rPr>
              <a:t>Data Wrangling</a:t>
            </a:r>
          </a:p>
          <a:p>
            <a:pPr lvl="1">
              <a:lnSpc>
                <a:spcPct val="100000"/>
              </a:lnSpc>
              <a:spcBef>
                <a:spcPts val="1400"/>
              </a:spcBef>
              <a:buFont typeface="Arial" panose="020B0604020202020204" pitchFamily="34" charset="0"/>
              <a:buChar char="•"/>
            </a:pPr>
            <a:r>
              <a:rPr lang="en-US" sz="11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 typeface="Arial" panose="020B0604020202020204" pitchFamily="34" charset="0"/>
              <a:buChar char="•"/>
            </a:pPr>
            <a:r>
              <a:rPr lang="en-US" sz="11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 typeface="Arial" panose="020B0604020202020204" pitchFamily="34" charset="0"/>
              <a:buChar char="•"/>
            </a:pPr>
            <a:r>
              <a:rPr lang="en-US" sz="11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 typeface="Arial" panose="020B0604020202020204" pitchFamily="34" charset="0"/>
              <a:buChar char="•"/>
            </a:pPr>
            <a:r>
              <a:rPr lang="en-US" sz="1100" dirty="0">
                <a:solidFill>
                  <a:schemeClr val="accent3">
                    <a:lumMod val="25000"/>
                  </a:schemeClr>
                </a:solidFill>
                <a:latin typeface="Abadi" panose="020B0604020104020204" pitchFamily="34" charset="0"/>
              </a:rPr>
              <a:t>Machine Learning Prediction</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buFont typeface="Arial" panose="020B0604020202020204" pitchFamily="34" charset="0"/>
              <a:buChar char="•"/>
            </a:pPr>
            <a:r>
              <a:rPr lang="en-US" sz="11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 typeface="Arial" panose="020B0604020202020204" pitchFamily="34" charset="0"/>
              <a:buChar char="•"/>
            </a:pPr>
            <a:r>
              <a:rPr lang="en-US" sz="11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 typeface="Arial" panose="020B0604020202020204" pitchFamily="34" charset="0"/>
              <a:buChar char="•"/>
            </a:pPr>
            <a:r>
              <a:rPr lang="en-US" sz="11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xmlns=""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xmlns=""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xmlns=""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xmlns=""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xmlns=""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xmlns=""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xmlns="" id="{8E999A1B-8752-489F-A63B-EA2F60186B52}"/>
              </a:ext>
            </a:extLst>
          </p:cNvPr>
          <p:cNvSpPr txBox="1">
            <a:spLocks/>
          </p:cNvSpPr>
          <p:nvPr/>
        </p:nvSpPr>
        <p:spPr>
          <a:xfrm>
            <a:off x="852854" y="1841178"/>
            <a:ext cx="7861918" cy="379794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0" indent="0" algn="just">
              <a:spcBef>
                <a:spcPts val="1400"/>
              </a:spcBef>
              <a:buNone/>
            </a:pPr>
            <a:r>
              <a:rPr lang="en-US" sz="1400" dirty="0">
                <a:solidFill>
                  <a:schemeClr val="accent3">
                    <a:lumMod val="25000"/>
                  </a:schemeClr>
                </a:solidFill>
                <a:latin typeface="Abadi" panose="020B0604020104020204" pitchFamily="34" charset="0"/>
              </a:rPr>
              <a:t>Falcon 9's typical missions include cargo delivery and crewed flights to the International Space Station (ISS) with the Dragon and Dragon 2 capsules, launch of communications satellites and Earth observation satellites to geostationary transfer orbits (GTO), and low Earth orbits (LEO), some of them at a polar inclination. The Falcon design features reusable first-stage boosters, which land either on a ground pad near the launch site or on a drone ship at sea. This reusability has resulted in significantly reduced launch costs</a:t>
            </a:r>
            <a:r>
              <a:rPr lang="en-US" sz="2200" dirty="0">
                <a:solidFill>
                  <a:schemeClr val="accent3">
                    <a:lumMod val="25000"/>
                  </a:schemeClr>
                </a:solidFill>
                <a:latin typeface="Abadi" panose="020B0604020104020204" pitchFamily="34" charset="0"/>
              </a:rPr>
              <a:t>. </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a:spcBef>
                <a:spcPts val="1400"/>
              </a:spcBef>
              <a:buFont typeface="Wingdings" panose="05000000000000000000" pitchFamily="2" charset="2"/>
              <a:buChar char="ü"/>
            </a:pPr>
            <a:r>
              <a:rPr lang="en-US" sz="1500" dirty="0">
                <a:solidFill>
                  <a:schemeClr val="accent3">
                    <a:lumMod val="25000"/>
                  </a:schemeClr>
                </a:solidFill>
                <a:effectLst/>
                <a:latin typeface="Abadi" panose="020B0604020104020204" pitchFamily="34" charset="0"/>
                <a:ea typeface="Calibri" panose="020F0502020204030204" pitchFamily="34" charset="0"/>
                <a:cs typeface="Times New Roman" panose="02020603050405020304" pitchFamily="18" charset="0"/>
              </a:rPr>
              <a:t>The interaction amongst various features that determine the success rate of a successful landing.</a:t>
            </a:r>
          </a:p>
          <a:p>
            <a:pPr>
              <a:spcBef>
                <a:spcPts val="1400"/>
              </a:spcBef>
              <a:buFont typeface="Wingdings" panose="05000000000000000000" pitchFamily="2" charset="2"/>
              <a:buChar char="ü"/>
            </a:pPr>
            <a:r>
              <a:rPr lang="en-US" sz="1500" dirty="0">
                <a:solidFill>
                  <a:schemeClr val="accent3">
                    <a:lumMod val="25000"/>
                  </a:schemeClr>
                </a:solidFill>
                <a:effectLst/>
                <a:latin typeface="Abadi" panose="020B0604020104020204" pitchFamily="34" charset="0"/>
                <a:ea typeface="Calibri" panose="020F0502020204030204" pitchFamily="34" charset="0"/>
                <a:cs typeface="Times New Roman" panose="02020603050405020304" pitchFamily="18" charset="0"/>
              </a:rPr>
              <a:t>What factors determine if the rocket will land successfully?</a:t>
            </a:r>
          </a:p>
          <a:p>
            <a:pPr>
              <a:spcBef>
                <a:spcPts val="1400"/>
              </a:spcBef>
              <a:buFont typeface="Wingdings" panose="05000000000000000000" pitchFamily="2" charset="2"/>
              <a:buChar char="ü"/>
            </a:pPr>
            <a:r>
              <a:rPr lang="en-US" sz="1500" dirty="0">
                <a:solidFill>
                  <a:schemeClr val="accent3">
                    <a:lumMod val="25000"/>
                  </a:schemeClr>
                </a:solidFill>
                <a:effectLst/>
                <a:latin typeface="Abadi" panose="020B0604020104020204" pitchFamily="34" charset="0"/>
                <a:ea typeface="Calibri" panose="020F0502020204030204" pitchFamily="34" charset="0"/>
                <a:cs typeface="Times New Roman" panose="02020603050405020304" pitchFamily="18" charset="0"/>
              </a:rPr>
              <a:t>What operating conditions needs to be in place to ensure a successful landing program</a:t>
            </a:r>
          </a:p>
          <a:p>
            <a:pPr>
              <a:spcBef>
                <a:spcPts val="1400"/>
              </a:spcBef>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xmlns=""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xmlns=""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xmlns=""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xmlns=""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xmlns=""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xmlns=""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xmlns=""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xmlns=""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xmlns=""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402457"/>
            <a:ext cx="10515600" cy="349292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marL="685800" marR="0" lvl="1" indent="-228600" algn="just" defTabSz="914400" rtl="0" eaLnBrk="1" fontAlgn="auto" latinLnBrk="0" hangingPunct="1">
              <a:lnSpc>
                <a:spcPct val="100000"/>
              </a:lnSpc>
              <a:spcBef>
                <a:spcPts val="1400"/>
              </a:spcBef>
              <a:spcAft>
                <a:spcPts val="0"/>
              </a:spcAft>
              <a:buClrTx/>
              <a:buSzTx/>
              <a:buFontTx/>
              <a:buChar char="-"/>
              <a:tabLst/>
              <a:defRPr/>
            </a:pPr>
            <a:r>
              <a:rPr lang="en-US" sz="1800" dirty="0">
                <a:solidFill>
                  <a:srgbClr val="A5A5A5">
                    <a:lumMod val="25000"/>
                  </a:srgbClr>
                </a:solidFill>
                <a:latin typeface="Abadi" panose="020B0604020104020204" pitchFamily="34" charset="0"/>
              </a:rPr>
              <a:t>We </a:t>
            </a:r>
            <a:r>
              <a:rPr kumimoji="0" lang="en-US" sz="18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rPr>
              <a:t>use get request to the SpaceX API.</a:t>
            </a:r>
          </a:p>
          <a:p>
            <a:pPr marL="685800" marR="0" lvl="1" indent="-228600" algn="just" defTabSz="914400" rtl="0" eaLnBrk="1" fontAlgn="auto" latinLnBrk="0" hangingPunct="1">
              <a:lnSpc>
                <a:spcPct val="100000"/>
              </a:lnSpc>
              <a:spcBef>
                <a:spcPts val="1400"/>
              </a:spcBef>
              <a:spcAft>
                <a:spcPts val="0"/>
              </a:spcAft>
              <a:buClrTx/>
              <a:buSzTx/>
              <a:buFontTx/>
              <a:buChar char="-"/>
              <a:tabLst/>
              <a:defRPr/>
            </a:pPr>
            <a:r>
              <a:rPr lang="en-US" sz="1800" dirty="0">
                <a:solidFill>
                  <a:srgbClr val="A5A5A5">
                    <a:lumMod val="25000"/>
                  </a:srgbClr>
                </a:solidFill>
                <a:latin typeface="Abadi" panose="020B0604020104020204" pitchFamily="34" charset="0"/>
              </a:rPr>
              <a:t>W</a:t>
            </a:r>
            <a:r>
              <a:rPr kumimoji="0" lang="en-US" sz="18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rPr>
              <a:t>e decoded the response content as a Json via .json() function call and turn it into a pandas </a:t>
            </a:r>
            <a:r>
              <a:rPr kumimoji="0" lang="en-US" sz="1800" b="0" i="0" u="none" strike="noStrike" kern="1200" cap="none" spc="0" normalizeH="0" baseline="0" noProof="0" dirty="0" err="1">
                <a:ln>
                  <a:noFill/>
                </a:ln>
                <a:solidFill>
                  <a:srgbClr val="A5A5A5">
                    <a:lumMod val="25000"/>
                  </a:srgbClr>
                </a:solidFill>
                <a:effectLst/>
                <a:uLnTx/>
                <a:uFillTx/>
                <a:latin typeface="Abadi" panose="020B0604020104020204" pitchFamily="34" charset="0"/>
                <a:ea typeface="+mn-ea"/>
                <a:cs typeface="+mn-cs"/>
              </a:rPr>
              <a:t>dataframe</a:t>
            </a:r>
            <a:r>
              <a:rPr kumimoji="0" lang="en-US" sz="18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rPr>
              <a:t> </a:t>
            </a:r>
            <a:r>
              <a:rPr lang="en-US" sz="1800" dirty="0">
                <a:solidFill>
                  <a:srgbClr val="A5A5A5">
                    <a:lumMod val="25000"/>
                  </a:srgbClr>
                </a:solidFill>
                <a:latin typeface="Abadi" panose="020B0604020104020204" pitchFamily="34" charset="0"/>
              </a:rPr>
              <a:t>(</a:t>
            </a:r>
            <a:r>
              <a:rPr kumimoji="0" lang="en-US" sz="18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rPr>
              <a:t>json_normalize()).</a:t>
            </a:r>
          </a:p>
          <a:p>
            <a:pPr marL="685800" marR="0" lvl="1" indent="-228600" algn="just" defTabSz="914400" rtl="0" eaLnBrk="1" fontAlgn="auto" latinLnBrk="0" hangingPunct="1">
              <a:lnSpc>
                <a:spcPct val="100000"/>
              </a:lnSpc>
              <a:spcBef>
                <a:spcPts val="1400"/>
              </a:spcBef>
              <a:spcAft>
                <a:spcPts val="0"/>
              </a:spcAft>
              <a:buClrTx/>
              <a:buSzTx/>
              <a:buFontTx/>
              <a:buChar char="-"/>
              <a:tabLst/>
              <a:defRPr/>
            </a:pPr>
            <a:r>
              <a:rPr kumimoji="0" lang="en-US" sz="18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rPr>
              <a:t>We then cleaned the data, checked for missing values and fill in missing values where necessary.</a:t>
            </a:r>
          </a:p>
          <a:p>
            <a:pPr marL="685800" marR="0" lvl="1" indent="-228600" algn="just" defTabSz="914400" rtl="0" eaLnBrk="1" fontAlgn="auto" latinLnBrk="0" hangingPunct="1">
              <a:lnSpc>
                <a:spcPct val="100000"/>
              </a:lnSpc>
              <a:spcBef>
                <a:spcPts val="1400"/>
              </a:spcBef>
              <a:spcAft>
                <a:spcPts val="0"/>
              </a:spcAft>
              <a:buClrTx/>
              <a:buSzTx/>
              <a:buFontTx/>
              <a:buChar char="-"/>
              <a:tabLst/>
              <a:defRPr/>
            </a:pPr>
            <a:r>
              <a:rPr kumimoji="0" lang="en-US" sz="18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rPr>
              <a:t>So, we performed web scraping from Wikipedia for Falcon 9 launch records with </a:t>
            </a:r>
            <a:r>
              <a:rPr kumimoji="0" lang="en-US" sz="1800" b="0" i="0" u="none" strike="noStrike" kern="1200" cap="none" spc="0" normalizeH="0" baseline="0" noProof="0" dirty="0" err="1">
                <a:ln>
                  <a:noFill/>
                </a:ln>
                <a:solidFill>
                  <a:srgbClr val="A5A5A5">
                    <a:lumMod val="25000"/>
                  </a:srgbClr>
                </a:solidFill>
                <a:effectLst/>
                <a:uLnTx/>
                <a:uFillTx/>
                <a:latin typeface="Abadi" panose="020B0604020104020204" pitchFamily="34" charset="0"/>
                <a:ea typeface="+mn-ea"/>
                <a:cs typeface="+mn-cs"/>
              </a:rPr>
              <a:t>BeautifulSoup</a:t>
            </a:r>
            <a:r>
              <a:rPr kumimoji="0" lang="en-US" sz="18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rPr>
              <a:t>. </a:t>
            </a:r>
          </a:p>
          <a:p>
            <a:pPr marL="685800" marR="0" lvl="1" indent="-228600" algn="just" defTabSz="914400" rtl="0" eaLnBrk="1" fontAlgn="auto" latinLnBrk="0" hangingPunct="1">
              <a:lnSpc>
                <a:spcPct val="100000"/>
              </a:lnSpc>
              <a:spcBef>
                <a:spcPts val="1400"/>
              </a:spcBef>
              <a:spcAft>
                <a:spcPts val="0"/>
              </a:spcAft>
              <a:buClrTx/>
              <a:buSzTx/>
              <a:buFontTx/>
              <a:buChar char="-"/>
              <a:tabLst/>
              <a:defRPr/>
            </a:pPr>
            <a:r>
              <a:rPr kumimoji="0" lang="en-US" sz="18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rPr>
              <a:t>extracting the launch records as HTML table, parse the table and convert it to a pandas </a:t>
            </a:r>
            <a:r>
              <a:rPr kumimoji="0" lang="en-US" sz="1800" b="0" i="0" u="none" strike="noStrike" kern="1200" cap="none" spc="0" normalizeH="0" baseline="0" noProof="0" dirty="0" err="1">
                <a:ln>
                  <a:noFill/>
                </a:ln>
                <a:solidFill>
                  <a:srgbClr val="A5A5A5">
                    <a:lumMod val="25000"/>
                  </a:srgbClr>
                </a:solidFill>
                <a:effectLst/>
                <a:uLnTx/>
                <a:uFillTx/>
                <a:latin typeface="Abadi" panose="020B0604020104020204" pitchFamily="34" charset="0"/>
                <a:ea typeface="+mn-ea"/>
                <a:cs typeface="+mn-cs"/>
              </a:rPr>
              <a:t>dataframe</a:t>
            </a:r>
            <a:r>
              <a:rPr kumimoji="0" lang="en-US" sz="18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rPr>
              <a:t> for future analysis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xmlns=""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get request was using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SpaceX API calls notebook </a:t>
            </a:r>
            <a:r>
              <a:rPr lang="en-US" sz="2200" dirty="0">
                <a:solidFill>
                  <a:srgbClr val="1C7DDB"/>
                </a:solidFill>
                <a:latin typeface="Abadi" panose="020B0604020104020204" pitchFamily="34" charset="0"/>
              </a:rPr>
              <a:t>(must include completed code cell and outcome cell),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xmlns=""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922411" y="1792288"/>
            <a:ext cx="3932238" cy="4233285"/>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 </a:t>
            </a:r>
            <a:r>
              <a:rPr lang="en-US" sz="2200" dirty="0">
                <a:solidFill>
                  <a:schemeClr val="accent3">
                    <a:lumMod val="25000"/>
                  </a:schemeClr>
                </a:solidFill>
                <a:latin typeface="Abadi" panose="020B0604020104020204" pitchFamily="34" charset="0"/>
              </a:rPr>
              <a:t>The get request was using  to the Beautiful Soup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xmlns=""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xmlns=""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xmlns=""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448</TotalTime>
  <Words>1608</Words>
  <Application>Microsoft Office PowerPoint</Application>
  <PresentationFormat>Widescreen</PresentationFormat>
  <Paragraphs>251</Paragraphs>
  <Slides>47</Slides>
  <Notes>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47</vt:i4>
      </vt:variant>
    </vt:vector>
  </HeadingPairs>
  <TitlesOfParts>
    <vt:vector size="57" baseType="lpstr">
      <vt:lpstr>Abadi</vt:lpstr>
      <vt:lpstr>Arial</vt:lpstr>
      <vt:lpstr>Calibri</vt:lpstr>
      <vt:lpstr>Calibri Light</vt:lpstr>
      <vt:lpstr>IBM Plex Mono SemiBold</vt:lpstr>
      <vt:lpstr>IBM Plex Mono Text</vt:lpstr>
      <vt:lpstr>SF Pro</vt:lpstr>
      <vt:lpstr>Times New Roman</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Jacky</cp:lastModifiedBy>
  <cp:revision>211</cp:revision>
  <dcterms:created xsi:type="dcterms:W3CDTF">2021-04-29T18:58:34Z</dcterms:created>
  <dcterms:modified xsi:type="dcterms:W3CDTF">2023-01-29T04:05:08Z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MSIP_Label_1e74f8fa-4f70-4c10-a481-9ace1c42864a_Enabled">
    <vt:lpwstr>true</vt:lpwstr>
  </property>
  <property fmtid="{D5CDD505-2E9C-101B-9397-08002B2CF9AE}" pid="4" name="MSIP_Label_1e74f8fa-4f70-4c10-a481-9ace1c42864a_SetDate">
    <vt:lpwstr>2023-01-24T14:44:45Z</vt:lpwstr>
  </property>
  <property fmtid="{D5CDD505-2E9C-101B-9397-08002B2CF9AE}" pid="5" name="MSIP_Label_1e74f8fa-4f70-4c10-a481-9ace1c42864a_Method">
    <vt:lpwstr>Privileged</vt:lpwstr>
  </property>
  <property fmtid="{D5CDD505-2E9C-101B-9397-08002B2CF9AE}" pid="6" name="MSIP_Label_1e74f8fa-4f70-4c10-a481-9ace1c42864a_Name">
    <vt:lpwstr>1e74f8fa-4f70-4c10-a481-9ace1c42864a</vt:lpwstr>
  </property>
  <property fmtid="{D5CDD505-2E9C-101B-9397-08002B2CF9AE}" pid="7" name="MSIP_Label_1e74f8fa-4f70-4c10-a481-9ace1c42864a_SiteId">
    <vt:lpwstr>852c5799-8134-4f15-9d38-eba4296cc76f</vt:lpwstr>
  </property>
  <property fmtid="{D5CDD505-2E9C-101B-9397-08002B2CF9AE}" pid="8" name="MSIP_Label_1e74f8fa-4f70-4c10-a481-9ace1c42864a_ActionId">
    <vt:lpwstr>427b4dc1-d2a3-4025-a5a8-146d0ecb66e9</vt:lpwstr>
  </property>
  <property fmtid="{D5CDD505-2E9C-101B-9397-08002B2CF9AE}" pid="9" name="MSIP_Label_1e74f8fa-4f70-4c10-a481-9ace1c42864a_ContentBits">
    <vt:lpwstr>0</vt:lpwstr>
  </property>
</Properties>
</file>

<file path=docProps/thumbnail.jpeg>
</file>